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56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83" r:id="rId23"/>
    <p:sldId id="279" r:id="rId24"/>
    <p:sldId id="284" r:id="rId25"/>
    <p:sldId id="285" r:id="rId26"/>
    <p:sldId id="286" r:id="rId27"/>
    <p:sldId id="280" r:id="rId2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CFFE70-57B2-426F-B6EC-4BA5C339BA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D43F726-34E5-40E0-833D-F7BCE36DD2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F3718B-DD70-4F20-A835-147B25663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C8A5AB-59F9-46D0-A706-864A0A8A3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5315C10-E63E-475A-A824-DB787B374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3094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707260-639E-41FB-A6BF-1529B0BF0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711B57-A88C-4383-837E-F2D72C979B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6599A0-7E0D-4CA8-A243-34CCED958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32D8516-A89A-4BD4-8E52-BD0E74F76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26803F5-9243-449F-85D6-6C65DD685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9070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998646-821E-4192-8E95-8A4C6E03E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ACA4DDF-B705-41A7-B784-8FECF03238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F06586-C7FA-4DF4-A714-96AA7E241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4E6B6F-86BE-4848-A823-8A980EAC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001846-8B15-4076-8860-DD61FAB77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690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A0CEAD-D176-4D18-824C-88A77A077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F7CEC1-6BC6-4F55-9BB7-A970E87B8B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72D1888-4576-4EE3-AB99-D6EC771B59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8CD2A42-0121-47F1-9B6A-EE64EDB7D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A7FDA2-C594-401E-A7D4-62AA87CE9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A2204BE-611D-416B-9576-E6FB195EC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6604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C94315-059C-4D49-B3B8-6C12F253E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480774-5DCE-4FD0-BA88-1E96DE592F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A79E86D-32C3-4669-AD52-EDDDDDFA63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CFA892E-9312-4166-B2AC-644A1FF426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C655B2E-CA0F-4DFD-921E-8FB3C6FA1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101C6CB-E8BB-466A-ABAE-49FD0173F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52C30A9-8D25-42F0-A02E-4FA2B6AFE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922B556-CAE7-4AB6-9BC0-910A67245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55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6905E2-1E5D-4729-B498-0FB8AD32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011952D-C8F0-4ED7-AE25-0FC61653A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8F0AD14-99E1-4014-A793-005964B3D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CEE087F-6F46-4BDA-95B5-BE80DDDA6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920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B65FEA-B101-49CC-ABF1-E6DB11347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34A9AB3-A4D3-4790-9CFC-036FE3E03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84D63FC-ADEB-4FFB-9AFF-055A1B8C5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194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964719-55C8-4480-AD00-429740C97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89BA72-FCFF-4D7A-93AE-6A3C527D7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AB7B10E-2FDA-4D19-9E1E-4C3AE6E7CF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A22851A-E3FC-42EE-B3EF-01FAE87EF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BC7B1BE-5AC2-4E21-8862-773AB5447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1456233-0B57-4070-A957-59035E35B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2956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92D97D-AC03-41FE-9E0B-FFBA69B33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EC1CD05-511A-42B6-9997-0ACE1E01B4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BC3B47F-2149-4D4F-8B7E-9EB47EE212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447CDD-3A46-4B38-AA12-2563FEE7F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21B58BC-835A-4433-AE06-F63A43971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252335D-D14C-4639-B0AF-52E083875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054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129256-EFEB-4313-9B68-0394ADABD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812F93E-0BFA-46FC-9092-76FADB74F1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908575-8DD3-4965-8EB0-FB4AEF796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F3E4486-82F8-4F39-AE6E-AE7D448A4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C6688E3-B92A-4408-9D14-F49B337CB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913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C16176C-CEC7-42C7-959C-8B078CA351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8B27D4F-4BBF-4585-819E-5E9B30927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1662F2-DD05-4D68-8071-EA53E3649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55330E-9E8B-4896-8A0D-E3DDB749B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161AEF-CB31-4290-8EB1-3A637B62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1893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406E83B-B825-4F6D-9FAD-8121923DA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510CD65-5587-499F-A20B-491693465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D5F45F-AEDD-4577-9F1C-2F998714A5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C3977-2751-4631-9EEC-9FD925E5116B}" type="datetimeFigureOut">
              <a:rPr lang="ko-KR" altLang="en-US" smtClean="0"/>
              <a:t>2023-08-25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263386E-E582-4594-A6FD-6BD8277742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02D5F38-2940-45FE-BCB7-0F056FEC3C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254E7-337A-47AF-AB60-EAD0D5210A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5852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8F5E29-EF9B-4B36-A3FC-4602C6FFDA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5400" dirty="0"/>
              <a:t>現 </a:t>
            </a:r>
            <a:r>
              <a:rPr lang="en-US" altLang="ko-KR" sz="5400" dirty="0"/>
              <a:t>1970</a:t>
            </a:r>
            <a:r>
              <a:rPr lang="ko-KR" altLang="en-US" sz="5400" dirty="0"/>
              <a:t>년대 만화전시 공간</a:t>
            </a:r>
            <a:br>
              <a:rPr lang="en-US" altLang="ko-KR" dirty="0"/>
            </a:br>
            <a:r>
              <a:rPr lang="en-US" altLang="ko-KR" sz="4400" dirty="0"/>
              <a:t>(</a:t>
            </a:r>
            <a:r>
              <a:rPr lang="ko-KR" altLang="en-US" sz="4400" dirty="0"/>
              <a:t>대표작가 기념관으로 개편 예정</a:t>
            </a:r>
            <a:r>
              <a:rPr lang="en-US" altLang="ko-KR" sz="4400" dirty="0"/>
              <a:t>)</a:t>
            </a:r>
            <a:endParaRPr lang="ko-KR" altLang="en-US" sz="44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BA327-06F0-4D06-A387-CE933086D8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47571"/>
            <a:ext cx="9144000" cy="1655762"/>
          </a:xfrm>
        </p:spPr>
        <p:txBody>
          <a:bodyPr/>
          <a:lstStyle/>
          <a:p>
            <a:r>
              <a:rPr lang="en-US" altLang="ko-KR" dirty="0">
                <a:solidFill>
                  <a:srgbClr val="C00000"/>
                </a:solidFill>
              </a:rPr>
              <a:t>(</a:t>
            </a:r>
            <a:r>
              <a:rPr lang="ko-KR" altLang="en-US" dirty="0">
                <a:solidFill>
                  <a:srgbClr val="C00000"/>
                </a:solidFill>
              </a:rPr>
              <a:t>제안요청서 디자인 대상 공간</a:t>
            </a:r>
            <a:r>
              <a:rPr lang="en-US" altLang="ko-KR" dirty="0">
                <a:solidFill>
                  <a:srgbClr val="C00000"/>
                </a:solidFill>
              </a:rPr>
              <a:t>)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435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06C32FA-9B13-47ED-A94A-B7E6C08FB2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10067" y="118533"/>
            <a:ext cx="9201145" cy="6620934"/>
          </a:xfrm>
          <a:prstGeom prst="rect">
            <a:avLst/>
          </a:prstGeom>
        </p:spPr>
      </p:pic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80F2CDD8-5B7B-4220-B9FE-B4E13A7A51DA}"/>
              </a:ext>
            </a:extLst>
          </p:cNvPr>
          <p:cNvSpPr/>
          <p:nvPr/>
        </p:nvSpPr>
        <p:spPr>
          <a:xfrm>
            <a:off x="965200" y="3640667"/>
            <a:ext cx="1295400" cy="1837266"/>
          </a:xfrm>
          <a:custGeom>
            <a:avLst/>
            <a:gdLst>
              <a:gd name="connsiteX0" fmla="*/ 0 w 1295400"/>
              <a:gd name="connsiteY0" fmla="*/ 482600 h 1837266"/>
              <a:gd name="connsiteX1" fmla="*/ 152400 w 1295400"/>
              <a:gd name="connsiteY1" fmla="*/ 457200 h 1837266"/>
              <a:gd name="connsiteX2" fmla="*/ 135467 w 1295400"/>
              <a:gd name="connsiteY2" fmla="*/ 16933 h 1837266"/>
              <a:gd name="connsiteX3" fmla="*/ 889000 w 1295400"/>
              <a:gd name="connsiteY3" fmla="*/ 0 h 1837266"/>
              <a:gd name="connsiteX4" fmla="*/ 1270000 w 1295400"/>
              <a:gd name="connsiteY4" fmla="*/ 304800 h 1837266"/>
              <a:gd name="connsiteX5" fmla="*/ 1295400 w 1295400"/>
              <a:gd name="connsiteY5" fmla="*/ 1837266 h 1837266"/>
              <a:gd name="connsiteX6" fmla="*/ 16933 w 1295400"/>
              <a:gd name="connsiteY6" fmla="*/ 1828800 h 1837266"/>
              <a:gd name="connsiteX7" fmla="*/ 0 w 1295400"/>
              <a:gd name="connsiteY7" fmla="*/ 482600 h 1837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95400" h="1837266">
                <a:moveTo>
                  <a:pt x="0" y="482600"/>
                </a:moveTo>
                <a:lnTo>
                  <a:pt x="152400" y="457200"/>
                </a:lnTo>
                <a:lnTo>
                  <a:pt x="135467" y="16933"/>
                </a:lnTo>
                <a:lnTo>
                  <a:pt x="889000" y="0"/>
                </a:lnTo>
                <a:lnTo>
                  <a:pt x="1270000" y="304800"/>
                </a:lnTo>
                <a:lnTo>
                  <a:pt x="1295400" y="1837266"/>
                </a:lnTo>
                <a:lnTo>
                  <a:pt x="16933" y="1828800"/>
                </a:lnTo>
                <a:lnTo>
                  <a:pt x="0" y="482600"/>
                </a:lnTo>
                <a:close/>
              </a:path>
            </a:pathLst>
          </a:custGeom>
          <a:solidFill>
            <a:srgbClr val="4472C4">
              <a:alpha val="4902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1C09F7-ED6F-4FA0-8EB9-6954802703AE}"/>
              </a:ext>
            </a:extLst>
          </p:cNvPr>
          <p:cNvSpPr txBox="1"/>
          <p:nvPr/>
        </p:nvSpPr>
        <p:spPr>
          <a:xfrm>
            <a:off x="1983723" y="2887663"/>
            <a:ext cx="4621778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파란색으로 표시한 부분이 現</a:t>
            </a:r>
            <a:r>
              <a:rPr lang="en-US" altLang="ko-KR" sz="1200" dirty="0"/>
              <a:t> </a:t>
            </a:r>
            <a:r>
              <a:rPr lang="ko-KR" altLang="en-US" sz="1200" dirty="0" err="1"/>
              <a:t>조선왕조실톡</a:t>
            </a:r>
            <a:r>
              <a:rPr lang="ko-KR" altLang="en-US" sz="1200" dirty="0"/>
              <a:t> 공간입니다</a:t>
            </a:r>
            <a:r>
              <a:rPr lang="en-US" altLang="ko-KR" sz="1200" dirty="0"/>
              <a:t>. </a:t>
            </a:r>
          </a:p>
          <a:p>
            <a:r>
              <a:rPr lang="ko-KR" altLang="en-US" sz="1200" dirty="0"/>
              <a:t>당해 공간을 </a:t>
            </a:r>
            <a:r>
              <a:rPr lang="en-US" altLang="ko-KR" sz="1200" dirty="0"/>
              <a:t>‘</a:t>
            </a:r>
            <a:r>
              <a:rPr lang="ko-KR" altLang="en-US" sz="1200" dirty="0"/>
              <a:t>웹툰 </a:t>
            </a:r>
            <a:r>
              <a:rPr lang="en-US" altLang="ko-KR" sz="1200" dirty="0"/>
              <a:t>4</a:t>
            </a:r>
            <a:r>
              <a:rPr lang="ko-KR" altLang="en-US" sz="1200" dirty="0"/>
              <a:t>작품 전시 공간</a:t>
            </a:r>
            <a:r>
              <a:rPr lang="en-US" altLang="ko-KR" sz="1200" dirty="0"/>
              <a:t>’</a:t>
            </a:r>
            <a:r>
              <a:rPr lang="ko-KR" altLang="en-US" sz="1200" dirty="0"/>
              <a:t>으로 변경 디자인 예정입니다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474923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68E6C34-8965-4FEB-A8C6-B0E98B9609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-1" y="0"/>
            <a:ext cx="9486171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33A91C-FD23-4218-A8F1-A9254A1126A9}"/>
              </a:ext>
            </a:extLst>
          </p:cNvPr>
          <p:cNvSpPr txBox="1"/>
          <p:nvPr/>
        </p:nvSpPr>
        <p:spPr>
          <a:xfrm>
            <a:off x="9409970" y="2551837"/>
            <a:ext cx="2686780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現 </a:t>
            </a:r>
            <a:r>
              <a:rPr lang="en-US" altLang="ko-KR" sz="1200" dirty="0"/>
              <a:t>1970</a:t>
            </a:r>
            <a:r>
              <a:rPr lang="ko-KR" altLang="en-US" sz="1200" dirty="0"/>
              <a:t>년대 </a:t>
            </a:r>
            <a:r>
              <a:rPr lang="ko-KR" altLang="en-US" sz="1200" dirty="0" err="1"/>
              <a:t>조선왕조실톡</a:t>
            </a:r>
            <a:r>
              <a:rPr lang="ko-KR" altLang="en-US" sz="1200" dirty="0"/>
              <a:t> 공간의 준공당시 입면도 입니다</a:t>
            </a:r>
            <a:r>
              <a:rPr lang="en-US" altLang="ko-KR" sz="1200" dirty="0"/>
              <a:t>. </a:t>
            </a:r>
          </a:p>
          <a:p>
            <a:r>
              <a:rPr lang="ko-KR" altLang="en-US" sz="1200" dirty="0"/>
              <a:t>전체적인 디자인이 현재 전시 인테리어와는 다르니</a:t>
            </a:r>
            <a:r>
              <a:rPr lang="en-US" altLang="ko-KR" sz="1200" dirty="0"/>
              <a:t>, </a:t>
            </a:r>
            <a:r>
              <a:rPr lang="ko-KR" altLang="en-US" sz="1200" dirty="0"/>
              <a:t>공간의 크기</a:t>
            </a:r>
            <a:r>
              <a:rPr lang="en-US" altLang="ko-KR" sz="1200" dirty="0"/>
              <a:t>(</a:t>
            </a:r>
            <a:r>
              <a:rPr lang="ko-KR" altLang="en-US" sz="1200" dirty="0"/>
              <a:t>천고 높이</a:t>
            </a:r>
            <a:r>
              <a:rPr lang="en-US" altLang="ko-KR" sz="1200" dirty="0"/>
              <a:t>)</a:t>
            </a:r>
            <a:r>
              <a:rPr lang="ko-KR" altLang="en-US" sz="1200" dirty="0"/>
              <a:t>만 확인 바랍니다</a:t>
            </a:r>
            <a:r>
              <a:rPr lang="en-US" altLang="ko-KR" sz="1200" dirty="0"/>
              <a:t>.</a:t>
            </a:r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본 도면은 </a:t>
            </a:r>
            <a:r>
              <a:rPr lang="en-US" altLang="ko-KR" sz="1200" dirty="0"/>
              <a:t>2009</a:t>
            </a:r>
            <a:r>
              <a:rPr lang="ko-KR" altLang="en-US" sz="1200" dirty="0"/>
              <a:t>년 박물관 개관 시 도면임</a:t>
            </a:r>
            <a:r>
              <a:rPr lang="en-US" altLang="ko-KR" sz="1200" dirty="0"/>
              <a:t>. 2009</a:t>
            </a:r>
            <a:r>
              <a:rPr lang="ko-KR" altLang="en-US" sz="1200" dirty="0"/>
              <a:t>년 이후 수차례 전시 개편을 하며 내부 인테리어는 변화하였음</a:t>
            </a:r>
            <a:r>
              <a:rPr lang="en-US" altLang="ko-KR" sz="1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89222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912D7740-EC95-4A0B-B645-67C4F08159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8791030B-29D6-4E2D-969C-83FF579E7D1C}"/>
              </a:ext>
            </a:extLst>
          </p:cNvPr>
          <p:cNvSpPr/>
          <p:nvPr/>
        </p:nvSpPr>
        <p:spPr>
          <a:xfrm>
            <a:off x="3086100" y="-9525"/>
            <a:ext cx="6067425" cy="6867525"/>
          </a:xfrm>
          <a:custGeom>
            <a:avLst/>
            <a:gdLst>
              <a:gd name="connsiteX0" fmla="*/ 266700 w 6067425"/>
              <a:gd name="connsiteY0" fmla="*/ 466725 h 6867525"/>
              <a:gd name="connsiteX1" fmla="*/ 266700 w 6067425"/>
              <a:gd name="connsiteY1" fmla="*/ 466725 h 6867525"/>
              <a:gd name="connsiteX2" fmla="*/ 571500 w 6067425"/>
              <a:gd name="connsiteY2" fmla="*/ 714375 h 6867525"/>
              <a:gd name="connsiteX3" fmla="*/ 676275 w 6067425"/>
              <a:gd name="connsiteY3" fmla="*/ 800100 h 6867525"/>
              <a:gd name="connsiteX4" fmla="*/ 742950 w 6067425"/>
              <a:gd name="connsiteY4" fmla="*/ 866775 h 6867525"/>
              <a:gd name="connsiteX5" fmla="*/ 800100 w 6067425"/>
              <a:gd name="connsiteY5" fmla="*/ 923925 h 6867525"/>
              <a:gd name="connsiteX6" fmla="*/ 742950 w 6067425"/>
              <a:gd name="connsiteY6" fmla="*/ 981075 h 6867525"/>
              <a:gd name="connsiteX7" fmla="*/ 733425 w 6067425"/>
              <a:gd name="connsiteY7" fmla="*/ 971550 h 6867525"/>
              <a:gd name="connsiteX8" fmla="*/ 685800 w 6067425"/>
              <a:gd name="connsiteY8" fmla="*/ 1266825 h 6867525"/>
              <a:gd name="connsiteX9" fmla="*/ 1924050 w 6067425"/>
              <a:gd name="connsiteY9" fmla="*/ 1628775 h 6867525"/>
              <a:gd name="connsiteX10" fmla="*/ 3667125 w 6067425"/>
              <a:gd name="connsiteY10" fmla="*/ 1095375 h 6867525"/>
              <a:gd name="connsiteX11" fmla="*/ 5476875 w 6067425"/>
              <a:gd name="connsiteY11" fmla="*/ 19050 h 6867525"/>
              <a:gd name="connsiteX12" fmla="*/ 6067425 w 6067425"/>
              <a:gd name="connsiteY12" fmla="*/ 0 h 6867525"/>
              <a:gd name="connsiteX13" fmla="*/ 6048375 w 6067425"/>
              <a:gd name="connsiteY13" fmla="*/ 6829425 h 6867525"/>
              <a:gd name="connsiteX14" fmla="*/ 3638550 w 6067425"/>
              <a:gd name="connsiteY14" fmla="*/ 6867525 h 6867525"/>
              <a:gd name="connsiteX15" fmla="*/ 3076575 w 6067425"/>
              <a:gd name="connsiteY15" fmla="*/ 4962525 h 6867525"/>
              <a:gd name="connsiteX16" fmla="*/ 1647825 w 6067425"/>
              <a:gd name="connsiteY16" fmla="*/ 4295775 h 6867525"/>
              <a:gd name="connsiteX17" fmla="*/ 457200 w 6067425"/>
              <a:gd name="connsiteY17" fmla="*/ 4371975 h 6867525"/>
              <a:gd name="connsiteX18" fmla="*/ 0 w 6067425"/>
              <a:gd name="connsiteY18" fmla="*/ 4600575 h 6867525"/>
              <a:gd name="connsiteX19" fmla="*/ 266700 w 6067425"/>
              <a:gd name="connsiteY19" fmla="*/ 466725 h 686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067425" h="6867525">
                <a:moveTo>
                  <a:pt x="266700" y="466725"/>
                </a:moveTo>
                <a:lnTo>
                  <a:pt x="266700" y="466725"/>
                </a:lnTo>
                <a:cubicBezTo>
                  <a:pt x="481143" y="619899"/>
                  <a:pt x="332806" y="506815"/>
                  <a:pt x="571500" y="714375"/>
                </a:cubicBezTo>
                <a:cubicBezTo>
                  <a:pt x="597987" y="737407"/>
                  <a:pt x="652910" y="776735"/>
                  <a:pt x="676275" y="800100"/>
                </a:cubicBezTo>
                <a:cubicBezTo>
                  <a:pt x="698500" y="822325"/>
                  <a:pt x="719693" y="845632"/>
                  <a:pt x="742950" y="866775"/>
                </a:cubicBezTo>
                <a:cubicBezTo>
                  <a:pt x="802931" y="921304"/>
                  <a:pt x="763069" y="868379"/>
                  <a:pt x="800100" y="923925"/>
                </a:cubicBezTo>
                <a:cubicBezTo>
                  <a:pt x="777454" y="1003187"/>
                  <a:pt x="803474" y="996206"/>
                  <a:pt x="742950" y="981075"/>
                </a:cubicBezTo>
                <a:lnTo>
                  <a:pt x="733425" y="971550"/>
                </a:lnTo>
                <a:lnTo>
                  <a:pt x="685800" y="1266825"/>
                </a:lnTo>
                <a:lnTo>
                  <a:pt x="1924050" y="1628775"/>
                </a:lnTo>
                <a:lnTo>
                  <a:pt x="3667125" y="1095375"/>
                </a:lnTo>
                <a:lnTo>
                  <a:pt x="5476875" y="19050"/>
                </a:lnTo>
                <a:lnTo>
                  <a:pt x="6067425" y="0"/>
                </a:lnTo>
                <a:lnTo>
                  <a:pt x="6048375" y="6829425"/>
                </a:lnTo>
                <a:lnTo>
                  <a:pt x="3638550" y="6867525"/>
                </a:lnTo>
                <a:lnTo>
                  <a:pt x="3076575" y="4962525"/>
                </a:lnTo>
                <a:lnTo>
                  <a:pt x="1647825" y="4295775"/>
                </a:lnTo>
                <a:lnTo>
                  <a:pt x="457200" y="4371975"/>
                </a:lnTo>
                <a:lnTo>
                  <a:pt x="0" y="4600575"/>
                </a:lnTo>
                <a:lnTo>
                  <a:pt x="266700" y="466725"/>
                </a:lnTo>
                <a:close/>
              </a:path>
            </a:pathLst>
          </a:custGeom>
          <a:solidFill>
            <a:srgbClr val="4472C4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067958-87C1-4259-A238-79FA384F5D7B}"/>
              </a:ext>
            </a:extLst>
          </p:cNvPr>
          <p:cNvSpPr txBox="1"/>
          <p:nvPr/>
        </p:nvSpPr>
        <p:spPr>
          <a:xfrm>
            <a:off x="1202673" y="4811713"/>
            <a:ext cx="4657044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파란색으로 표시한 부분이 전시실 </a:t>
            </a:r>
            <a:r>
              <a:rPr lang="ko-KR" altLang="en-US" sz="1200" dirty="0" err="1"/>
              <a:t>입구부입니다</a:t>
            </a:r>
            <a:r>
              <a:rPr lang="en-US" altLang="ko-KR" sz="1200" dirty="0"/>
              <a:t>. </a:t>
            </a:r>
          </a:p>
          <a:p>
            <a:r>
              <a:rPr lang="ko-KR" altLang="en-US" sz="1200" dirty="0"/>
              <a:t>당해 </a:t>
            </a:r>
            <a:r>
              <a:rPr lang="ko-KR" altLang="en-US" sz="1200" dirty="0" err="1"/>
              <a:t>벽을을</a:t>
            </a:r>
            <a:r>
              <a:rPr lang="ko-KR" altLang="en-US" sz="1200" dirty="0"/>
              <a:t> </a:t>
            </a:r>
            <a:r>
              <a:rPr lang="en-US" altLang="ko-KR" sz="1200" dirty="0"/>
              <a:t>‘</a:t>
            </a:r>
            <a:r>
              <a:rPr lang="ko-KR" altLang="en-US" sz="1200" dirty="0"/>
              <a:t>웹툰 </a:t>
            </a:r>
            <a:r>
              <a:rPr lang="en-US" altLang="ko-KR" sz="1200" dirty="0"/>
              <a:t>4</a:t>
            </a:r>
            <a:r>
              <a:rPr lang="ko-KR" altLang="en-US" sz="1200" dirty="0"/>
              <a:t>작품 전시 공간</a:t>
            </a:r>
            <a:r>
              <a:rPr lang="en-US" altLang="ko-KR" sz="1200" dirty="0"/>
              <a:t>’</a:t>
            </a:r>
            <a:r>
              <a:rPr lang="ko-KR" altLang="en-US" sz="1200" dirty="0"/>
              <a:t>의 입구로 변경 디자인합니다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93040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7238936-8D8E-4429-BBF8-602EB5801F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556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EDDD4C7-0901-4A37-A793-9D5FCA0C3A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895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E5CD165-34D0-42A1-A570-4FACEB944F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996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29E3E92-1B75-40CD-96AF-79B5BBB9B1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59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6790908-57FA-4CA0-9A29-9B7C52F6B7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509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1618A21-7152-42C6-A7DE-3036424AA4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337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4950D8E-CAF9-4103-8EEA-CE3E0F1D42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335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697A8C7-497C-4047-99BA-A8E5BD097D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C45252D5-8A5E-4059-8097-E36E9027740D}"/>
              </a:ext>
            </a:extLst>
          </p:cNvPr>
          <p:cNvSpPr/>
          <p:nvPr/>
        </p:nvSpPr>
        <p:spPr>
          <a:xfrm>
            <a:off x="0" y="7407"/>
            <a:ext cx="9141818" cy="342476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A6E4DC-B95A-47DB-BBCB-4FB5148BAA3F}"/>
              </a:ext>
            </a:extLst>
          </p:cNvPr>
          <p:cNvSpPr txBox="1"/>
          <p:nvPr/>
        </p:nvSpPr>
        <p:spPr>
          <a:xfrm>
            <a:off x="9606361" y="790575"/>
            <a:ext cx="2071224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err="1"/>
              <a:t>천정부</a:t>
            </a:r>
            <a:r>
              <a:rPr lang="ko-KR" altLang="en-US" sz="1200" dirty="0"/>
              <a:t> 디자인 변경 필요 </a:t>
            </a:r>
            <a:r>
              <a:rPr lang="en-US" altLang="ko-KR" sz="1200" dirty="0"/>
              <a:t>(</a:t>
            </a:r>
            <a:r>
              <a:rPr lang="ko-KR" altLang="en-US" sz="1200" dirty="0"/>
              <a:t>소재</a:t>
            </a:r>
            <a:r>
              <a:rPr lang="en-US" altLang="ko-KR" sz="1200" dirty="0"/>
              <a:t>, </a:t>
            </a:r>
            <a:r>
              <a:rPr lang="ko-KR" altLang="en-US" sz="1200" dirty="0"/>
              <a:t>도장</a:t>
            </a:r>
            <a:r>
              <a:rPr lang="en-US" altLang="ko-KR" sz="1200" dirty="0"/>
              <a:t>, </a:t>
            </a:r>
            <a:r>
              <a:rPr lang="ko-KR" altLang="en-US" sz="1200" dirty="0"/>
              <a:t>조명 신규 설치 등</a:t>
            </a:r>
            <a:r>
              <a:rPr lang="en-US" altLang="ko-KR" sz="1200" dirty="0"/>
              <a:t>)</a:t>
            </a:r>
          </a:p>
          <a:p>
            <a:endParaRPr lang="en-US" altLang="ko-KR" sz="1200" dirty="0"/>
          </a:p>
          <a:p>
            <a:r>
              <a:rPr lang="ko-KR" altLang="en-US" sz="1200" dirty="0"/>
              <a:t>프로젝터는 필요시 위치 바꿔서 재사용 가능</a:t>
            </a:r>
            <a:endParaRPr lang="en-US" altLang="ko-KR" sz="1200" dirty="0"/>
          </a:p>
          <a:p>
            <a:endParaRPr lang="en-US" altLang="ko-KR" sz="1200" dirty="0"/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2FF1F19B-E475-4119-AB08-59561D544B65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6606053" y="1483073"/>
            <a:ext cx="3000308" cy="251536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2880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8F5E29-EF9B-4B36-A3FC-4602C6FFDA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5400" dirty="0"/>
              <a:t>現 </a:t>
            </a:r>
            <a:r>
              <a:rPr lang="en-US" altLang="ko-KR" sz="5400" dirty="0"/>
              <a:t>1970</a:t>
            </a:r>
            <a:r>
              <a:rPr lang="ko-KR" altLang="en-US" sz="5400" dirty="0"/>
              <a:t>년대 만화전시 공간</a:t>
            </a:r>
            <a:br>
              <a:rPr lang="en-US" altLang="ko-KR" dirty="0"/>
            </a:br>
            <a:r>
              <a:rPr lang="en-US" altLang="ko-KR" sz="4400" dirty="0"/>
              <a:t>(</a:t>
            </a:r>
            <a:r>
              <a:rPr lang="ko-KR" altLang="en-US" sz="4400" dirty="0"/>
              <a:t>대표작가 기념관으로 개편 예정</a:t>
            </a:r>
            <a:r>
              <a:rPr lang="en-US" altLang="ko-KR" sz="4400" dirty="0"/>
              <a:t>)</a:t>
            </a:r>
            <a:endParaRPr lang="ko-KR" altLang="en-US" sz="44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BA327-06F0-4D06-A387-CE933086D8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47571"/>
            <a:ext cx="9144000" cy="1655762"/>
          </a:xfrm>
        </p:spPr>
        <p:txBody>
          <a:bodyPr/>
          <a:lstStyle/>
          <a:p>
            <a:r>
              <a:rPr lang="en-US" altLang="ko-KR" dirty="0">
                <a:solidFill>
                  <a:srgbClr val="C00000"/>
                </a:solidFill>
              </a:rPr>
              <a:t>(</a:t>
            </a:r>
            <a:r>
              <a:rPr lang="ko-KR" altLang="en-US" dirty="0">
                <a:solidFill>
                  <a:srgbClr val="C00000"/>
                </a:solidFill>
              </a:rPr>
              <a:t>제안요청서 디자인 대상 공간</a:t>
            </a:r>
            <a:r>
              <a:rPr lang="en-US" altLang="ko-KR" dirty="0">
                <a:solidFill>
                  <a:srgbClr val="C00000"/>
                </a:solidFill>
              </a:rPr>
              <a:t>)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10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182C6CE-E1BE-4590-9C1D-417535CD33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659467" y="0"/>
            <a:ext cx="9285811" cy="6688667"/>
          </a:xfrm>
          <a:prstGeom prst="rect">
            <a:avLst/>
          </a:prstGeom>
        </p:spPr>
      </p:pic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E4B1F846-3EA7-4688-A2AD-E9114781B9B0}"/>
              </a:ext>
            </a:extLst>
          </p:cNvPr>
          <p:cNvSpPr/>
          <p:nvPr/>
        </p:nvSpPr>
        <p:spPr>
          <a:xfrm>
            <a:off x="3857625" y="4286250"/>
            <a:ext cx="2014538" cy="1190625"/>
          </a:xfrm>
          <a:custGeom>
            <a:avLst/>
            <a:gdLst>
              <a:gd name="connsiteX0" fmla="*/ 0 w 2014538"/>
              <a:gd name="connsiteY0" fmla="*/ 923925 h 1190625"/>
              <a:gd name="connsiteX1" fmla="*/ 157163 w 2014538"/>
              <a:gd name="connsiteY1" fmla="*/ 1190625 h 1190625"/>
              <a:gd name="connsiteX2" fmla="*/ 1495425 w 2014538"/>
              <a:gd name="connsiteY2" fmla="*/ 1057275 h 1190625"/>
              <a:gd name="connsiteX3" fmla="*/ 2014538 w 2014538"/>
              <a:gd name="connsiteY3" fmla="*/ 723900 h 1190625"/>
              <a:gd name="connsiteX4" fmla="*/ 1595438 w 2014538"/>
              <a:gd name="connsiteY4" fmla="*/ 0 h 1190625"/>
              <a:gd name="connsiteX5" fmla="*/ 0 w 2014538"/>
              <a:gd name="connsiteY5" fmla="*/ 923925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4538" h="1190625">
                <a:moveTo>
                  <a:pt x="0" y="923925"/>
                </a:moveTo>
                <a:lnTo>
                  <a:pt x="157163" y="1190625"/>
                </a:lnTo>
                <a:lnTo>
                  <a:pt x="1495425" y="1057275"/>
                </a:lnTo>
                <a:lnTo>
                  <a:pt x="2014538" y="723900"/>
                </a:lnTo>
                <a:lnTo>
                  <a:pt x="1595438" y="0"/>
                </a:lnTo>
                <a:lnTo>
                  <a:pt x="0" y="923925"/>
                </a:lnTo>
                <a:close/>
              </a:path>
            </a:pathLst>
          </a:custGeom>
          <a:solidFill>
            <a:srgbClr val="4472C4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BD5567-2031-4591-8617-1AF200960426}"/>
              </a:ext>
            </a:extLst>
          </p:cNvPr>
          <p:cNvSpPr txBox="1"/>
          <p:nvPr/>
        </p:nvSpPr>
        <p:spPr>
          <a:xfrm>
            <a:off x="2652589" y="3548063"/>
            <a:ext cx="442460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파란색으로 표시한 부분이 現</a:t>
            </a:r>
            <a:r>
              <a:rPr lang="en-US" altLang="ko-KR" sz="1200" dirty="0"/>
              <a:t>1970</a:t>
            </a:r>
            <a:r>
              <a:rPr lang="ko-KR" altLang="en-US" sz="1200" dirty="0"/>
              <a:t>년대 만화전시 공간입니다</a:t>
            </a:r>
            <a:r>
              <a:rPr lang="en-US" altLang="ko-KR" sz="1200" dirty="0"/>
              <a:t>. </a:t>
            </a:r>
          </a:p>
          <a:p>
            <a:r>
              <a:rPr lang="ko-KR" altLang="en-US" sz="1200" dirty="0"/>
              <a:t>당해 공간을 </a:t>
            </a:r>
            <a:r>
              <a:rPr lang="en-US" altLang="ko-KR" sz="1200" dirty="0"/>
              <a:t>‘</a:t>
            </a:r>
            <a:r>
              <a:rPr lang="ko-KR" altLang="en-US" sz="1200" dirty="0"/>
              <a:t>대표작가 기념관</a:t>
            </a:r>
            <a:r>
              <a:rPr lang="en-US" altLang="ko-KR" sz="1200" dirty="0"/>
              <a:t>’</a:t>
            </a:r>
            <a:r>
              <a:rPr lang="ko-KR" altLang="en-US" sz="1200" dirty="0"/>
              <a:t>으로 변경 디자인 예정입니다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845180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DCA5EEB-FC42-4541-84B5-CAB59B9C06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733675" y="0"/>
            <a:ext cx="9249828" cy="668655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16ABADC5-246A-40B8-9822-5B53DEF43615}"/>
              </a:ext>
            </a:extLst>
          </p:cNvPr>
          <p:cNvSpPr/>
          <p:nvPr/>
        </p:nvSpPr>
        <p:spPr>
          <a:xfrm>
            <a:off x="3248025" y="285750"/>
            <a:ext cx="3848100" cy="314325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FE266F-F8CA-474D-9AE2-560F1A517FD9}"/>
              </a:ext>
            </a:extLst>
          </p:cNvPr>
          <p:cNvSpPr txBox="1"/>
          <p:nvPr/>
        </p:nvSpPr>
        <p:spPr>
          <a:xfrm>
            <a:off x="208497" y="1219200"/>
            <a:ext cx="2171699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現 </a:t>
            </a:r>
            <a:r>
              <a:rPr lang="en-US" altLang="ko-KR" sz="1200" dirty="0"/>
              <a:t>1970</a:t>
            </a:r>
            <a:r>
              <a:rPr lang="ko-KR" altLang="en-US" sz="1200" dirty="0"/>
              <a:t>년대 만화전시공간의 평면도</a:t>
            </a:r>
            <a:r>
              <a:rPr lang="en-US" altLang="ko-KR" sz="1200" dirty="0"/>
              <a:t>(</a:t>
            </a:r>
            <a:r>
              <a:rPr lang="ko-KR" altLang="en-US" sz="1200" dirty="0"/>
              <a:t>일부</a:t>
            </a:r>
            <a:r>
              <a:rPr lang="en-US" altLang="ko-KR" sz="1200" dirty="0"/>
              <a:t>) </a:t>
            </a:r>
            <a:r>
              <a:rPr lang="ko-KR" altLang="en-US" sz="1200" dirty="0"/>
              <a:t>입니다</a:t>
            </a:r>
            <a:r>
              <a:rPr lang="en-US" altLang="ko-KR" sz="1200" dirty="0"/>
              <a:t>. </a:t>
            </a:r>
          </a:p>
          <a:p>
            <a:r>
              <a:rPr lang="ko-KR" altLang="en-US" sz="1200" dirty="0"/>
              <a:t>세부적인 평면은 현재 전시 인테리어와는 다르니</a:t>
            </a:r>
            <a:r>
              <a:rPr lang="en-US" altLang="ko-KR" sz="1200" dirty="0"/>
              <a:t>, </a:t>
            </a:r>
            <a:r>
              <a:rPr lang="ko-KR" altLang="en-US" sz="1200" dirty="0"/>
              <a:t>공간의 크기만 확인 바랍니다</a:t>
            </a:r>
            <a:r>
              <a:rPr lang="en-US" altLang="ko-KR" sz="1200" dirty="0"/>
              <a:t>.</a:t>
            </a:r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본 도면은 </a:t>
            </a:r>
            <a:r>
              <a:rPr lang="en-US" altLang="ko-KR" sz="1200" dirty="0"/>
              <a:t>2009</a:t>
            </a:r>
            <a:r>
              <a:rPr lang="ko-KR" altLang="en-US" sz="1200" dirty="0"/>
              <a:t>년 박물관 개관 시 도면임</a:t>
            </a:r>
            <a:r>
              <a:rPr lang="en-US" altLang="ko-KR" sz="1200" dirty="0"/>
              <a:t>. 2009</a:t>
            </a:r>
            <a:r>
              <a:rPr lang="ko-KR" altLang="en-US" sz="1200" dirty="0"/>
              <a:t>년 이후 수차례 전시 개편을 하며 내부 인테리어는 변화하였음</a:t>
            </a:r>
            <a:r>
              <a:rPr lang="en-US" altLang="ko-KR" sz="1200" dirty="0"/>
              <a:t>)</a:t>
            </a:r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C9B7F7D9-32C8-4528-A15A-DAF146CC9292}"/>
              </a:ext>
            </a:extLst>
          </p:cNvPr>
          <p:cNvCxnSpPr/>
          <p:nvPr/>
        </p:nvCxnSpPr>
        <p:spPr>
          <a:xfrm flipV="1">
            <a:off x="2371725" y="1857375"/>
            <a:ext cx="1419225" cy="666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7DA1884B-94CE-416A-9A39-3502CEBF12C1}"/>
              </a:ext>
            </a:extLst>
          </p:cNvPr>
          <p:cNvSpPr/>
          <p:nvPr/>
        </p:nvSpPr>
        <p:spPr>
          <a:xfrm>
            <a:off x="3081337" y="4167188"/>
            <a:ext cx="7591425" cy="223837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B0F5AE09-3382-4211-BA52-CECB31A81068}"/>
              </a:ext>
            </a:extLst>
          </p:cNvPr>
          <p:cNvSpPr/>
          <p:nvPr/>
        </p:nvSpPr>
        <p:spPr>
          <a:xfrm>
            <a:off x="8191500" y="5305425"/>
            <a:ext cx="800100" cy="781050"/>
          </a:xfrm>
          <a:custGeom>
            <a:avLst/>
            <a:gdLst>
              <a:gd name="connsiteX0" fmla="*/ 9525 w 800100"/>
              <a:gd name="connsiteY0" fmla="*/ 19050 h 781050"/>
              <a:gd name="connsiteX1" fmla="*/ 0 w 800100"/>
              <a:gd name="connsiteY1" fmla="*/ 781050 h 781050"/>
              <a:gd name="connsiteX2" fmla="*/ 781050 w 800100"/>
              <a:gd name="connsiteY2" fmla="*/ 771525 h 781050"/>
              <a:gd name="connsiteX3" fmla="*/ 800100 w 800100"/>
              <a:gd name="connsiteY3" fmla="*/ 19050 h 781050"/>
              <a:gd name="connsiteX4" fmla="*/ 95250 w 800100"/>
              <a:gd name="connsiteY4" fmla="*/ 9525 h 781050"/>
              <a:gd name="connsiteX5" fmla="*/ 95250 w 800100"/>
              <a:gd name="connsiteY5" fmla="*/ 9525 h 781050"/>
              <a:gd name="connsiteX6" fmla="*/ 95250 w 800100"/>
              <a:gd name="connsiteY6" fmla="*/ 0 h 781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00100" h="781050">
                <a:moveTo>
                  <a:pt x="9525" y="19050"/>
                </a:moveTo>
                <a:lnTo>
                  <a:pt x="0" y="781050"/>
                </a:lnTo>
                <a:lnTo>
                  <a:pt x="781050" y="771525"/>
                </a:lnTo>
                <a:lnTo>
                  <a:pt x="800100" y="19050"/>
                </a:lnTo>
                <a:lnTo>
                  <a:pt x="95250" y="9525"/>
                </a:lnTo>
                <a:lnTo>
                  <a:pt x="95250" y="9525"/>
                </a:lnTo>
                <a:lnTo>
                  <a:pt x="95250" y="0"/>
                </a:lnTo>
              </a:path>
            </a:pathLst>
          </a:cu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E652F2-6013-4CBA-9C5A-509CBDF47F08}"/>
              </a:ext>
            </a:extLst>
          </p:cNvPr>
          <p:cNvSpPr txBox="1"/>
          <p:nvPr/>
        </p:nvSpPr>
        <p:spPr>
          <a:xfrm>
            <a:off x="208497" y="4332149"/>
            <a:ext cx="2171699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現 </a:t>
            </a:r>
            <a:r>
              <a:rPr lang="en-US" altLang="ko-KR" sz="1200" dirty="0"/>
              <a:t>1970</a:t>
            </a:r>
            <a:r>
              <a:rPr lang="ko-KR" altLang="en-US" sz="1200" dirty="0"/>
              <a:t>년대 만화전시공간의 입면도</a:t>
            </a:r>
            <a:r>
              <a:rPr lang="en-US" altLang="ko-KR" sz="1200" dirty="0"/>
              <a:t> </a:t>
            </a:r>
            <a:r>
              <a:rPr lang="ko-KR" altLang="en-US" sz="1200" dirty="0"/>
              <a:t>입니다</a:t>
            </a:r>
            <a:r>
              <a:rPr lang="en-US" altLang="ko-KR" sz="1200" dirty="0"/>
              <a:t>. </a:t>
            </a:r>
          </a:p>
          <a:p>
            <a:r>
              <a:rPr lang="ko-KR" altLang="en-US" sz="1200" dirty="0"/>
              <a:t>입면 디자인은 현재와 다르니 빨간색으로 표시된 출입구 사이즈만 확인 바랍니다</a:t>
            </a:r>
            <a:r>
              <a:rPr lang="en-US" altLang="ko-KR" sz="1200" dirty="0"/>
              <a:t>.</a:t>
            </a:r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본 도면은 </a:t>
            </a:r>
            <a:r>
              <a:rPr lang="en-US" altLang="ko-KR" sz="1200" dirty="0"/>
              <a:t>2009</a:t>
            </a:r>
            <a:r>
              <a:rPr lang="ko-KR" altLang="en-US" sz="1200" dirty="0"/>
              <a:t>년 박물관 개관 시 도면임</a:t>
            </a:r>
            <a:r>
              <a:rPr lang="en-US" altLang="ko-KR" sz="1200" dirty="0"/>
              <a:t>. 2009</a:t>
            </a:r>
            <a:r>
              <a:rPr lang="ko-KR" altLang="en-US" sz="1200" dirty="0"/>
              <a:t>년 이후 수차례 전시 개편을 하며 내부 인테리어는 변화하였음</a:t>
            </a:r>
            <a:r>
              <a:rPr lang="en-US" altLang="ko-KR" sz="1200" dirty="0"/>
              <a:t>)</a:t>
            </a: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A6662A33-95FD-4619-91DC-72529B448F26}"/>
              </a:ext>
            </a:extLst>
          </p:cNvPr>
          <p:cNvCxnSpPr>
            <a:cxnSpLocks/>
          </p:cNvCxnSpPr>
          <p:nvPr/>
        </p:nvCxnSpPr>
        <p:spPr>
          <a:xfrm>
            <a:off x="2325954" y="5133976"/>
            <a:ext cx="5865546" cy="5048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32056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27F9E43-9ED9-4C65-9D63-2A1C8005CE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640" y="209550"/>
            <a:ext cx="8380001" cy="6286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2A458E-6C01-411D-B812-1BA532816B75}"/>
              </a:ext>
            </a:extLst>
          </p:cNvPr>
          <p:cNvSpPr txBox="1"/>
          <p:nvPr/>
        </p:nvSpPr>
        <p:spPr>
          <a:xfrm>
            <a:off x="8590641" y="3352800"/>
            <a:ext cx="339071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&lt;</a:t>
            </a:r>
            <a:r>
              <a:rPr lang="ko-KR" altLang="en-US" sz="1200" dirty="0"/>
              <a:t>사진</a:t>
            </a:r>
            <a:r>
              <a:rPr lang="en-US" altLang="ko-KR" sz="1200" dirty="0"/>
              <a:t>&gt; </a:t>
            </a:r>
            <a:r>
              <a:rPr lang="ko-KR" altLang="en-US" sz="1200" dirty="0"/>
              <a:t>現 </a:t>
            </a:r>
            <a:r>
              <a:rPr lang="en-US" altLang="ko-KR" sz="1200" dirty="0"/>
              <a:t>1970</a:t>
            </a:r>
            <a:r>
              <a:rPr lang="ko-KR" altLang="en-US" sz="1200" dirty="0"/>
              <a:t>년대 만화전시공간의 출입구</a:t>
            </a:r>
            <a:endParaRPr lang="en-US" altLang="ko-KR" sz="1200" dirty="0"/>
          </a:p>
          <a:p>
            <a:endParaRPr lang="en-US" altLang="ko-KR" sz="1200" dirty="0"/>
          </a:p>
          <a:p>
            <a:r>
              <a:rPr lang="en-US" altLang="ko-KR" sz="1200" dirty="0"/>
              <a:t>*</a:t>
            </a:r>
            <a:r>
              <a:rPr lang="ko-KR" altLang="en-US" sz="1200" dirty="0"/>
              <a:t>대표작가 기념관 출입구로 디자인 변경 예정 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1904868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1A23528-4AB1-4919-836C-23D9F4E255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41245815-8032-4372-B42C-63DACB5D62A5}"/>
              </a:ext>
            </a:extLst>
          </p:cNvPr>
          <p:cNvSpPr/>
          <p:nvPr/>
        </p:nvSpPr>
        <p:spPr>
          <a:xfrm>
            <a:off x="3938555" y="2387599"/>
            <a:ext cx="1264708" cy="2235201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17A32DF1-3720-4B02-8E12-878EFF96865D}"/>
              </a:ext>
            </a:extLst>
          </p:cNvPr>
          <p:cNvSpPr/>
          <p:nvPr/>
        </p:nvSpPr>
        <p:spPr>
          <a:xfrm>
            <a:off x="5369420" y="2311400"/>
            <a:ext cx="1793379" cy="188806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8FA00B-1CD4-404C-AE39-51A89853A1A3}"/>
              </a:ext>
            </a:extLst>
          </p:cNvPr>
          <p:cNvSpPr txBox="1"/>
          <p:nvPr/>
        </p:nvSpPr>
        <p:spPr>
          <a:xfrm>
            <a:off x="9307976" y="2641600"/>
            <a:ext cx="2541027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기존 진열장 철거 후 디자인</a:t>
            </a:r>
            <a:endParaRPr lang="en-US" altLang="ko-KR" sz="1200" dirty="0"/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DAB9E7DA-C746-4B61-A41A-768D224A85A0}"/>
              </a:ext>
            </a:extLst>
          </p:cNvPr>
          <p:cNvCxnSpPr>
            <a:stCxn id="8" idx="1"/>
          </p:cNvCxnSpPr>
          <p:nvPr/>
        </p:nvCxnSpPr>
        <p:spPr>
          <a:xfrm flipH="1">
            <a:off x="7162799" y="2780100"/>
            <a:ext cx="2145177" cy="25096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2874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581C73D-2A4C-407A-B929-FD8BCDC773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819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1023DA28-5044-454D-82E6-0979B711C74F}"/>
              </a:ext>
            </a:extLst>
          </p:cNvPr>
          <p:cNvSpPr/>
          <p:nvPr/>
        </p:nvSpPr>
        <p:spPr>
          <a:xfrm rot="453394">
            <a:off x="4049914" y="2315786"/>
            <a:ext cx="5367866" cy="141818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96EA31-9D7E-428A-99FE-2130DBD526A8}"/>
              </a:ext>
            </a:extLst>
          </p:cNvPr>
          <p:cNvSpPr txBox="1"/>
          <p:nvPr/>
        </p:nvSpPr>
        <p:spPr>
          <a:xfrm>
            <a:off x="9570444" y="2116667"/>
            <a:ext cx="20712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삽입형 진열장 재사용 불가 </a:t>
            </a:r>
            <a:r>
              <a:rPr lang="en-US" altLang="ko-KR" sz="1200" dirty="0"/>
              <a:t>/ </a:t>
            </a:r>
            <a:r>
              <a:rPr lang="ko-KR" altLang="en-US" sz="1200" dirty="0"/>
              <a:t>신규 디자인</a:t>
            </a:r>
            <a:endParaRPr lang="en-US" altLang="ko-KR" sz="1200" dirty="0"/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44453514-3DA3-40BD-9004-E57FA458EEA8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7179733" y="2347500"/>
            <a:ext cx="2390711" cy="23083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0701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64A4EB5-B70C-42C2-BB40-3A6086A47A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144727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C5779371-2A10-42FA-8CD5-E10582D7824E}"/>
              </a:ext>
            </a:extLst>
          </p:cNvPr>
          <p:cNvSpPr/>
          <p:nvPr/>
        </p:nvSpPr>
        <p:spPr>
          <a:xfrm>
            <a:off x="103153" y="1752600"/>
            <a:ext cx="1793379" cy="188806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D59BB4FF-1813-43CD-8BA6-DCBDFA32C11C}"/>
              </a:ext>
            </a:extLst>
          </p:cNvPr>
          <p:cNvSpPr/>
          <p:nvPr/>
        </p:nvSpPr>
        <p:spPr>
          <a:xfrm>
            <a:off x="1576353" y="2417232"/>
            <a:ext cx="3258114" cy="342476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D8E2F4-F20E-4253-ABED-0B4EEFAE4B65}"/>
              </a:ext>
            </a:extLst>
          </p:cNvPr>
          <p:cNvSpPr txBox="1"/>
          <p:nvPr/>
        </p:nvSpPr>
        <p:spPr>
          <a:xfrm>
            <a:off x="7165910" y="1752600"/>
            <a:ext cx="2071224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err="1"/>
              <a:t>독립장</a:t>
            </a:r>
            <a:r>
              <a:rPr lang="ko-KR" altLang="en-US" sz="1200" dirty="0"/>
              <a:t> 재사용 가능</a:t>
            </a:r>
            <a:endParaRPr lang="en-US" altLang="ko-KR" sz="1200" dirty="0"/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8E3B32DA-4F84-4B20-8BF0-3505A2D8540F}"/>
              </a:ext>
            </a:extLst>
          </p:cNvPr>
          <p:cNvCxnSpPr>
            <a:cxnSpLocks/>
            <a:stCxn id="8" idx="1"/>
          </p:cNvCxnSpPr>
          <p:nvPr/>
        </p:nvCxnSpPr>
        <p:spPr>
          <a:xfrm flipH="1">
            <a:off x="4165602" y="1891100"/>
            <a:ext cx="3000308" cy="80553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9642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5612196-1C02-4C01-97DD-488017CF8E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675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376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572763B-B2C4-4694-BA10-1CC2B29540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210" y="0"/>
            <a:ext cx="9141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953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8F5E29-EF9B-4B36-A3FC-4602C6FFDA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sz="4800" dirty="0"/>
              <a:t>만화역사 유물 </a:t>
            </a:r>
            <a:r>
              <a:rPr lang="ko-KR" altLang="en-US" sz="4800" dirty="0" err="1"/>
              <a:t>벽부형</a:t>
            </a:r>
            <a:r>
              <a:rPr lang="ko-KR" altLang="en-US" sz="4800" dirty="0"/>
              <a:t> </a:t>
            </a:r>
            <a:r>
              <a:rPr lang="ko-KR" altLang="en-US" sz="4800" dirty="0" err="1"/>
              <a:t>진형장</a:t>
            </a:r>
            <a:r>
              <a:rPr lang="ko-KR" altLang="en-US" sz="4800" dirty="0"/>
              <a:t> </a:t>
            </a:r>
            <a:br>
              <a:rPr lang="en-US" altLang="ko-KR" sz="4800" dirty="0"/>
            </a:br>
            <a:r>
              <a:rPr lang="ko-KR" altLang="en-US" sz="4800" dirty="0"/>
              <a:t>총</a:t>
            </a:r>
            <a:r>
              <a:rPr lang="en-US" altLang="ko-KR" sz="4800" dirty="0"/>
              <a:t>5</a:t>
            </a:r>
            <a:r>
              <a:rPr lang="ko-KR" altLang="en-US" sz="4800" dirty="0"/>
              <a:t>개</a:t>
            </a:r>
            <a:br>
              <a:rPr lang="en-US" altLang="ko-KR" dirty="0"/>
            </a:br>
            <a:r>
              <a:rPr lang="en-US" altLang="ko-KR" sz="4000" dirty="0"/>
              <a:t>(</a:t>
            </a:r>
            <a:r>
              <a:rPr lang="ko-KR" altLang="en-US" sz="4000" dirty="0"/>
              <a:t>유물교체에 따른 전시보조대 등 제작 설치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BA327-06F0-4D06-A387-CE933086D8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47571"/>
            <a:ext cx="9144000" cy="1655762"/>
          </a:xfrm>
        </p:spPr>
        <p:txBody>
          <a:bodyPr/>
          <a:lstStyle/>
          <a:p>
            <a:r>
              <a:rPr lang="en-US" altLang="ko-KR" dirty="0">
                <a:solidFill>
                  <a:srgbClr val="C00000"/>
                </a:solidFill>
              </a:rPr>
              <a:t>(</a:t>
            </a:r>
            <a:r>
              <a:rPr lang="ko-KR" altLang="en-US" dirty="0">
                <a:solidFill>
                  <a:srgbClr val="C00000"/>
                </a:solidFill>
              </a:rPr>
              <a:t>제안요청서에 디자인 제안은 </a:t>
            </a:r>
            <a:r>
              <a:rPr lang="ko-KR" altLang="en-US" dirty="0" err="1">
                <a:solidFill>
                  <a:srgbClr val="C00000"/>
                </a:solidFill>
              </a:rPr>
              <a:t>안해도</a:t>
            </a:r>
            <a:r>
              <a:rPr lang="ko-KR" altLang="en-US" dirty="0">
                <a:solidFill>
                  <a:srgbClr val="C00000"/>
                </a:solidFill>
              </a:rPr>
              <a:t> 되는 공간</a:t>
            </a:r>
            <a:r>
              <a:rPr lang="en-US" altLang="ko-KR" dirty="0">
                <a:solidFill>
                  <a:srgbClr val="C00000"/>
                </a:solidFill>
              </a:rPr>
              <a:t>/ </a:t>
            </a:r>
          </a:p>
          <a:p>
            <a:r>
              <a:rPr lang="ko-KR" altLang="en-US" dirty="0">
                <a:solidFill>
                  <a:srgbClr val="C00000"/>
                </a:solidFill>
              </a:rPr>
              <a:t>과업내용에는 포함되어 있음 </a:t>
            </a:r>
            <a:r>
              <a:rPr lang="en-US" altLang="ko-KR" dirty="0">
                <a:solidFill>
                  <a:srgbClr val="C00000"/>
                </a:solidFill>
              </a:rPr>
              <a:t>/ </a:t>
            </a:r>
            <a:r>
              <a:rPr lang="ko-KR" altLang="en-US" dirty="0">
                <a:solidFill>
                  <a:srgbClr val="C00000"/>
                </a:solidFill>
              </a:rPr>
              <a:t>유물교체에 따른 전시보조대 및 네임태그 등 디자인 및 제작에 관한 가격을 가격제안서에 포함하길 바람</a:t>
            </a:r>
            <a:r>
              <a:rPr lang="en-US" altLang="ko-KR" dirty="0">
                <a:solidFill>
                  <a:srgbClr val="C00000"/>
                </a:solidFill>
              </a:rPr>
              <a:t>)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060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2649383-AC9A-4625-B3A4-37C1ABA77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FAF5CBF-C9A2-4259-BF9F-4BA62C33B38C}"/>
              </a:ext>
            </a:extLst>
          </p:cNvPr>
          <p:cNvSpPr txBox="1"/>
          <p:nvPr/>
        </p:nvSpPr>
        <p:spPr>
          <a:xfrm>
            <a:off x="9404284" y="1181100"/>
            <a:ext cx="2787715" cy="31700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1</a:t>
            </a:r>
            <a:r>
              <a:rPr lang="ko-KR" altLang="en-US" sz="1200" dirty="0"/>
              <a:t>번 진열장 </a:t>
            </a:r>
            <a:r>
              <a:rPr lang="en-US" altLang="ko-KR" sz="1200" dirty="0"/>
              <a:t>(1909</a:t>
            </a:r>
            <a:r>
              <a:rPr lang="ko-KR" altLang="en-US" sz="1200" dirty="0"/>
              <a:t>년</a:t>
            </a:r>
            <a:r>
              <a:rPr lang="en-US" altLang="ko-KR" sz="1200" dirty="0"/>
              <a:t>~1945</a:t>
            </a:r>
            <a:r>
              <a:rPr lang="ko-KR" altLang="en-US" sz="1200" dirty="0"/>
              <a:t>년</a:t>
            </a:r>
            <a:r>
              <a:rPr lang="en-US" altLang="ko-KR" sz="1200" dirty="0"/>
              <a:t>)</a:t>
            </a:r>
          </a:p>
          <a:p>
            <a:endParaRPr lang="en-US" altLang="ko-KR" sz="1200" dirty="0"/>
          </a:p>
          <a:p>
            <a:r>
              <a:rPr lang="en-US" altLang="ko-KR" sz="1200" dirty="0"/>
              <a:t>- </a:t>
            </a:r>
            <a:r>
              <a:rPr lang="ko-KR" altLang="en-US" sz="1200" dirty="0"/>
              <a:t>유물 교체에 따른 전시설명판</a:t>
            </a:r>
            <a:r>
              <a:rPr lang="en-US" altLang="ko-KR" sz="1200" dirty="0"/>
              <a:t>, </a:t>
            </a:r>
            <a:r>
              <a:rPr lang="ko-KR" altLang="en-US" sz="1200" dirty="0"/>
              <a:t>네임태그 신규 제작</a:t>
            </a:r>
            <a:endParaRPr lang="en-US" altLang="ko-KR" sz="1200" dirty="0"/>
          </a:p>
          <a:p>
            <a:endParaRPr lang="en-US" altLang="ko-KR" sz="1200" dirty="0"/>
          </a:p>
          <a:p>
            <a:pPr marL="171450" indent="-171450">
              <a:buFontTx/>
              <a:buChar char="-"/>
            </a:pPr>
            <a:r>
              <a:rPr lang="ko-KR" altLang="en-US" sz="1200" dirty="0"/>
              <a:t>전시물 </a:t>
            </a:r>
            <a:r>
              <a:rPr lang="ko-KR" altLang="en-US" sz="1200" dirty="0" err="1"/>
              <a:t>보조대</a:t>
            </a:r>
            <a:r>
              <a:rPr lang="en-US" altLang="ko-KR" sz="1200" dirty="0"/>
              <a:t>( </a:t>
            </a:r>
            <a:r>
              <a:rPr lang="ko-KR" altLang="en-US" sz="1200" dirty="0"/>
              <a:t>보조대와 네임태그는 유물교체 개수에 따라 수량 정해질 예정</a:t>
            </a:r>
            <a:r>
              <a:rPr lang="en-US" altLang="ko-KR" sz="1200" dirty="0"/>
              <a:t>)</a:t>
            </a:r>
          </a:p>
          <a:p>
            <a:endParaRPr lang="en-US" altLang="ko-KR" sz="1200" dirty="0"/>
          </a:p>
          <a:p>
            <a:pPr marL="171450" indent="-171450">
              <a:buFontTx/>
              <a:buChar char="-"/>
            </a:pPr>
            <a:endParaRPr lang="en-US" altLang="ko-KR" sz="1200" dirty="0"/>
          </a:p>
          <a:p>
            <a:r>
              <a:rPr lang="en-US" altLang="ko-KR" sz="1200" dirty="0"/>
              <a:t>* </a:t>
            </a:r>
            <a:r>
              <a:rPr lang="ko-KR" altLang="en-US" sz="1200" dirty="0"/>
              <a:t>검정색 아크릴 전시유물 </a:t>
            </a:r>
            <a:r>
              <a:rPr lang="ko-KR" altLang="en-US" sz="1200" dirty="0" err="1"/>
              <a:t>좌대는</a:t>
            </a:r>
            <a:r>
              <a:rPr lang="ko-KR" altLang="en-US" sz="1200" dirty="0"/>
              <a:t> 교체 하지 않음 </a:t>
            </a:r>
            <a:r>
              <a:rPr lang="en-US" altLang="ko-KR" sz="1200" dirty="0"/>
              <a:t>(</a:t>
            </a:r>
            <a:r>
              <a:rPr lang="ko-KR" altLang="en-US" sz="1200" dirty="0"/>
              <a:t>휘어져 있는 아크릴 </a:t>
            </a:r>
            <a:r>
              <a:rPr lang="ko-KR" altLang="en-US" sz="1200" dirty="0" err="1"/>
              <a:t>좌대</a:t>
            </a:r>
            <a:r>
              <a:rPr lang="ko-KR" altLang="en-US" sz="1200" dirty="0"/>
              <a:t> 보강은 필요</a:t>
            </a:r>
            <a:r>
              <a:rPr lang="en-US" altLang="ko-KR" sz="1200" dirty="0"/>
              <a:t>)</a:t>
            </a:r>
          </a:p>
          <a:p>
            <a:endParaRPr lang="en-US" altLang="ko-KR" sz="1200" dirty="0"/>
          </a:p>
          <a:p>
            <a:r>
              <a:rPr lang="en-US" altLang="ko-KR" sz="1600" dirty="0">
                <a:solidFill>
                  <a:srgbClr val="FF0000"/>
                </a:solidFill>
              </a:rPr>
              <a:t>* </a:t>
            </a:r>
            <a:r>
              <a:rPr lang="ko-KR" altLang="en-US" sz="1600" dirty="0">
                <a:solidFill>
                  <a:srgbClr val="FF0000"/>
                </a:solidFill>
              </a:rPr>
              <a:t>위 내용은 </a:t>
            </a:r>
            <a:r>
              <a:rPr lang="en-US" altLang="ko-KR" sz="1600" dirty="0">
                <a:solidFill>
                  <a:srgbClr val="FF0000"/>
                </a:solidFill>
              </a:rPr>
              <a:t>1~5</a:t>
            </a:r>
            <a:r>
              <a:rPr lang="ko-KR" altLang="en-US" sz="1600" dirty="0">
                <a:solidFill>
                  <a:srgbClr val="FF0000"/>
                </a:solidFill>
              </a:rPr>
              <a:t>번 진열장 공통 사항임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cxnSp>
        <p:nvCxnSpPr>
          <p:cNvPr id="6" name="직선 화살표 연결선 5">
            <a:extLst>
              <a:ext uri="{FF2B5EF4-FFF2-40B4-BE49-F238E27FC236}">
                <a16:creationId xmlns:a16="http://schemas.microsoft.com/office/drawing/2014/main" id="{E3AFAD51-D01C-42A0-BDA1-30C095101DD1}"/>
              </a:ext>
            </a:extLst>
          </p:cNvPr>
          <p:cNvCxnSpPr>
            <a:cxnSpLocks/>
          </p:cNvCxnSpPr>
          <p:nvPr/>
        </p:nvCxnSpPr>
        <p:spPr>
          <a:xfrm flipH="1" flipV="1">
            <a:off x="7360709" y="4921482"/>
            <a:ext cx="2278591" cy="25059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7D01D31-DE94-4630-BEAE-4BB82AF7FFF2}"/>
              </a:ext>
            </a:extLst>
          </p:cNvPr>
          <p:cNvSpPr txBox="1"/>
          <p:nvPr/>
        </p:nvSpPr>
        <p:spPr>
          <a:xfrm>
            <a:off x="9404284" y="5046778"/>
            <a:ext cx="20712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검정 아크릴 유물 </a:t>
            </a:r>
            <a:r>
              <a:rPr lang="ko-KR" altLang="en-US" sz="1200" dirty="0" err="1"/>
              <a:t>좌대</a:t>
            </a:r>
            <a:endParaRPr lang="en-US" altLang="ko-KR" sz="1200" dirty="0"/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휘어진 </a:t>
            </a:r>
            <a:r>
              <a:rPr lang="ko-KR" altLang="en-US" sz="1200" dirty="0" err="1"/>
              <a:t>좌대</a:t>
            </a:r>
            <a:r>
              <a:rPr lang="ko-KR" altLang="en-US" sz="1200" dirty="0"/>
              <a:t> 보강 필요</a:t>
            </a:r>
            <a:r>
              <a:rPr lang="en-US" altLang="ko-KR" sz="1200" dirty="0"/>
              <a:t>)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4CC8C4B0-8E29-4E23-9E45-2CB33A386C55}"/>
              </a:ext>
            </a:extLst>
          </p:cNvPr>
          <p:cNvSpPr/>
          <p:nvPr/>
        </p:nvSpPr>
        <p:spPr>
          <a:xfrm>
            <a:off x="5715000" y="1390650"/>
            <a:ext cx="1390650" cy="2468106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B81D8FD2-C006-4760-81B0-3AD7046C6636}"/>
              </a:ext>
            </a:extLst>
          </p:cNvPr>
          <p:cNvSpPr/>
          <p:nvPr/>
        </p:nvSpPr>
        <p:spPr>
          <a:xfrm>
            <a:off x="5153025" y="4339327"/>
            <a:ext cx="561975" cy="582155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C673687E-776C-428E-A024-87BB6B974405}"/>
              </a:ext>
            </a:extLst>
          </p:cNvPr>
          <p:cNvCxnSpPr>
            <a:cxnSpLocks/>
          </p:cNvCxnSpPr>
          <p:nvPr/>
        </p:nvCxnSpPr>
        <p:spPr>
          <a:xfrm flipH="1" flipV="1">
            <a:off x="5524502" y="4911958"/>
            <a:ext cx="1152523" cy="72719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938FF6F-3829-4BBF-AAF6-D1B8EB5C6A14}"/>
              </a:ext>
            </a:extLst>
          </p:cNvPr>
          <p:cNvSpPr txBox="1"/>
          <p:nvPr/>
        </p:nvSpPr>
        <p:spPr>
          <a:xfrm>
            <a:off x="6428780" y="5639148"/>
            <a:ext cx="2071224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작품 설명 태그</a:t>
            </a:r>
            <a:endParaRPr lang="en-US" altLang="ko-KR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85FCB6-8368-43DE-8686-C096CFBC9FAC}"/>
              </a:ext>
            </a:extLst>
          </p:cNvPr>
          <p:cNvSpPr txBox="1"/>
          <p:nvPr/>
        </p:nvSpPr>
        <p:spPr>
          <a:xfrm>
            <a:off x="7367521" y="1798018"/>
            <a:ext cx="1228725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시대 설명 판</a:t>
            </a:r>
            <a:endParaRPr lang="en-US" altLang="ko-KR" sz="1200" dirty="0"/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D90DCEDE-84A5-433A-913C-479AFCE96176}"/>
              </a:ext>
            </a:extLst>
          </p:cNvPr>
          <p:cNvCxnSpPr>
            <a:cxnSpLocks/>
          </p:cNvCxnSpPr>
          <p:nvPr/>
        </p:nvCxnSpPr>
        <p:spPr>
          <a:xfrm flipH="1">
            <a:off x="6829427" y="2075017"/>
            <a:ext cx="990598" cy="39656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06046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641A020C-4318-4510-805B-CADCB0FB9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8647CB-CC10-4168-92D5-790FCF029155}"/>
              </a:ext>
            </a:extLst>
          </p:cNvPr>
          <p:cNvSpPr txBox="1"/>
          <p:nvPr/>
        </p:nvSpPr>
        <p:spPr>
          <a:xfrm>
            <a:off x="9404284" y="1181100"/>
            <a:ext cx="2787715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2</a:t>
            </a:r>
            <a:r>
              <a:rPr lang="ko-KR" altLang="en-US" sz="1200" dirty="0"/>
              <a:t>번 진열장 </a:t>
            </a:r>
            <a:r>
              <a:rPr lang="en-US" altLang="ko-KR" sz="1200" dirty="0"/>
              <a:t>(1945</a:t>
            </a:r>
            <a:r>
              <a:rPr lang="ko-KR" altLang="en-US" sz="1200" dirty="0"/>
              <a:t>년</a:t>
            </a:r>
            <a:r>
              <a:rPr lang="en-US" altLang="ko-KR" sz="1200" dirty="0"/>
              <a:t>~1959</a:t>
            </a:r>
            <a:r>
              <a:rPr lang="ko-KR" altLang="en-US" sz="1200" dirty="0"/>
              <a:t>년</a:t>
            </a:r>
            <a:r>
              <a:rPr lang="en-US" altLang="ko-KR" sz="1200" dirty="0"/>
              <a:t>)</a:t>
            </a:r>
          </a:p>
          <a:p>
            <a:endParaRPr lang="en-US" altLang="ko-KR" sz="1200" dirty="0"/>
          </a:p>
          <a:p>
            <a:r>
              <a:rPr lang="ko-KR" altLang="en-US" sz="1200" dirty="0"/>
              <a:t>입면 그래픽 디자인은 본 과업에서 제외함 </a:t>
            </a:r>
            <a:r>
              <a:rPr lang="en-US" altLang="ko-KR" sz="1200" dirty="0"/>
              <a:t>(</a:t>
            </a:r>
            <a:r>
              <a:rPr lang="ko-KR" altLang="en-US" sz="1200" dirty="0"/>
              <a:t>파란색 표시된 공간</a:t>
            </a:r>
            <a:r>
              <a:rPr lang="en-US" altLang="ko-KR" sz="1200" dirty="0"/>
              <a:t>)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2DD84DA-FC88-4A91-A082-BC31538C96C5}"/>
              </a:ext>
            </a:extLst>
          </p:cNvPr>
          <p:cNvSpPr/>
          <p:nvPr/>
        </p:nvSpPr>
        <p:spPr>
          <a:xfrm>
            <a:off x="990600" y="2181225"/>
            <a:ext cx="6677025" cy="1533525"/>
          </a:xfrm>
          <a:prstGeom prst="rect">
            <a:avLst/>
          </a:prstGeom>
          <a:solidFill>
            <a:srgbClr val="4472C4">
              <a:alpha val="47059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55425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1B0EA8B3-B46F-4388-859C-B8D262FAE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1250E3-35E6-444F-AF0F-592AFAD5ED18}"/>
              </a:ext>
            </a:extLst>
          </p:cNvPr>
          <p:cNvSpPr txBox="1"/>
          <p:nvPr/>
        </p:nvSpPr>
        <p:spPr>
          <a:xfrm>
            <a:off x="9309035" y="1143000"/>
            <a:ext cx="255911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3</a:t>
            </a:r>
            <a:r>
              <a:rPr lang="ko-KR" altLang="en-US" sz="1200" dirty="0"/>
              <a:t>번 진열장</a:t>
            </a:r>
            <a:r>
              <a:rPr lang="en-US" altLang="ko-KR" sz="1200" dirty="0"/>
              <a:t>-</a:t>
            </a:r>
            <a:r>
              <a:rPr lang="ko-KR" altLang="en-US" sz="1200" dirty="0"/>
              <a:t>만화문화재 진열장</a:t>
            </a:r>
            <a:endParaRPr lang="en-US" altLang="ko-KR" sz="1200" dirty="0"/>
          </a:p>
          <a:p>
            <a:endParaRPr lang="en-US" altLang="ko-KR" sz="1200" dirty="0"/>
          </a:p>
          <a:p>
            <a:r>
              <a:rPr lang="en-US" altLang="ko-KR" sz="1200" dirty="0"/>
              <a:t>- </a:t>
            </a:r>
            <a:r>
              <a:rPr lang="ko-KR" altLang="en-US" sz="1200" dirty="0" err="1"/>
              <a:t>고바우</a:t>
            </a:r>
            <a:r>
              <a:rPr lang="ko-KR" altLang="en-US" sz="1200" dirty="0"/>
              <a:t> 영감 진열장으로 유물 전체 교체 예정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3064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05EAA853-9BE2-40AC-942D-B05EDA5B9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84D7A3-3817-494F-AB02-11C45D2CF921}"/>
              </a:ext>
            </a:extLst>
          </p:cNvPr>
          <p:cNvSpPr txBox="1"/>
          <p:nvPr/>
        </p:nvSpPr>
        <p:spPr>
          <a:xfrm>
            <a:off x="9404284" y="1181100"/>
            <a:ext cx="2787715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4</a:t>
            </a:r>
            <a:r>
              <a:rPr lang="ko-KR" altLang="en-US" sz="1200" dirty="0"/>
              <a:t>번 진열장 </a:t>
            </a:r>
            <a:r>
              <a:rPr lang="en-US" altLang="ko-KR" sz="1200" dirty="0"/>
              <a:t>(1960</a:t>
            </a:r>
            <a:r>
              <a:rPr lang="ko-KR" altLang="en-US" sz="1200" dirty="0"/>
              <a:t>년대</a:t>
            </a:r>
            <a:r>
              <a:rPr lang="en-US" altLang="ko-KR" sz="1200" dirty="0"/>
              <a:t>)</a:t>
            </a:r>
          </a:p>
          <a:p>
            <a:endParaRPr lang="en-US" altLang="ko-KR" sz="1200" dirty="0"/>
          </a:p>
          <a:p>
            <a:r>
              <a:rPr lang="en-US" altLang="ko-KR" sz="1200" dirty="0"/>
              <a:t>1960</a:t>
            </a:r>
            <a:r>
              <a:rPr lang="ko-KR" altLang="en-US" sz="1200" dirty="0"/>
              <a:t>년대부터 </a:t>
            </a:r>
            <a:r>
              <a:rPr lang="en-US" altLang="ko-KR" sz="1200" dirty="0"/>
              <a:t>1970</a:t>
            </a:r>
            <a:r>
              <a:rPr lang="ko-KR" altLang="en-US" sz="1200" dirty="0"/>
              <a:t>년 </a:t>
            </a:r>
            <a:r>
              <a:rPr lang="ko-KR" altLang="en-US" sz="1200" dirty="0" err="1"/>
              <a:t>만화까지로</a:t>
            </a:r>
            <a:r>
              <a:rPr lang="ko-KR" altLang="en-US" sz="1200" dirty="0"/>
              <a:t> </a:t>
            </a:r>
            <a:endParaRPr lang="en-US" altLang="ko-KR" sz="1200" dirty="0"/>
          </a:p>
          <a:p>
            <a:r>
              <a:rPr lang="ko-KR" altLang="en-US" sz="1200" dirty="0"/>
              <a:t>시대 확대하여 변경 예정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38409503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FEB4A45A-C37D-4C3F-AE07-FE85B9C86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3BB2E8-3452-4955-B66A-2563B646B5E1}"/>
              </a:ext>
            </a:extLst>
          </p:cNvPr>
          <p:cNvSpPr txBox="1"/>
          <p:nvPr/>
        </p:nvSpPr>
        <p:spPr>
          <a:xfrm>
            <a:off x="9404284" y="1181100"/>
            <a:ext cx="2787715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5</a:t>
            </a:r>
            <a:r>
              <a:rPr lang="ko-KR" altLang="en-US" sz="1200" dirty="0"/>
              <a:t>번 진열장 </a:t>
            </a:r>
            <a:r>
              <a:rPr lang="en-US" altLang="ko-KR" sz="1200" dirty="0"/>
              <a:t>(1980</a:t>
            </a:r>
            <a:r>
              <a:rPr lang="ko-KR" altLang="en-US" sz="1200" dirty="0"/>
              <a:t>년대</a:t>
            </a:r>
            <a:r>
              <a:rPr lang="en-US" altLang="ko-KR" sz="1200" dirty="0"/>
              <a:t>)</a:t>
            </a:r>
          </a:p>
          <a:p>
            <a:endParaRPr lang="en-US" altLang="ko-KR" sz="1200" dirty="0"/>
          </a:p>
          <a:p>
            <a:r>
              <a:rPr lang="ko-KR" altLang="en-US" sz="1200" dirty="0"/>
              <a:t>유물 전체 교체 예정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78791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453</Words>
  <Application>Microsoft Office PowerPoint</Application>
  <PresentationFormat>와이드스크린</PresentationFormat>
  <Paragraphs>58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0" baseType="lpstr">
      <vt:lpstr>맑은 고딕</vt:lpstr>
      <vt:lpstr>Arial</vt:lpstr>
      <vt:lpstr>Office 테마</vt:lpstr>
      <vt:lpstr>現 1970년대 만화전시 공간 (대표작가 기념관으로 개편 예정)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現 1970년대 만화전시 공간 (대표작가 기념관으로 개편 예정)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만화역사 유물 벽부형 진형장  총5개 (유물교체에 따른 전시보조대 등 제작 설치)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jurney98@gmail.com</dc:creator>
  <cp:lastModifiedBy>jurney98@gmail.com</cp:lastModifiedBy>
  <cp:revision>10</cp:revision>
  <dcterms:created xsi:type="dcterms:W3CDTF">2023-08-25T02:16:34Z</dcterms:created>
  <dcterms:modified xsi:type="dcterms:W3CDTF">2023-08-25T04:32:38Z</dcterms:modified>
</cp:coreProperties>
</file>